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96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9" r:id="rId12"/>
    <p:sldId id="377" r:id="rId13"/>
    <p:sldId id="37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367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 varScale="1">
        <p:scale>
          <a:sx n="65" d="100"/>
          <a:sy n="65" d="100"/>
        </p:scale>
        <p:origin x="-120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12D57-39ED-4A32-89BC-A70B9F96D2AE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3C371-3047-465F-9E3A-35A4D6E24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7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5E91-D7E6-47FD-B56E-DFD7ED9D5058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/>
          <a:lstStyle/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 informacionih 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 </a:t>
            </a:r>
            <a:r>
              <a:rPr lang="sr-Latn-RS" sz="24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7454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Izvođenje analize postojećeg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stanja</a:t>
            </a:r>
            <a:r>
              <a:rPr lang="en-US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Top </a:t>
            </a:r>
            <a:r>
              <a:rPr lang="en-U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Down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708920"/>
            <a:ext cx="7920880" cy="3960440"/>
          </a:xfrm>
        </p:spPr>
        <p:txBody>
          <a:bodyPr>
            <a:noAutofit/>
          </a:bodyPr>
          <a:lstStyle/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vrši se analiza od viših ka nižim nivoima (češće se koristi),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analizira se sistem kao celina, koristeći kao polaz istorijski aspekt organizacije, planove, organizacionu i funkcionalnu strukturu, da bi se prešlo na analizu pojedinih delova sistema sa njihovim poslovima i podacima koje koriste. </a:t>
            </a:r>
          </a:p>
          <a:p>
            <a:pPr algn="l"/>
            <a:r>
              <a:rPr lang="vi-VN" sz="20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Proces </a:t>
            </a:r>
            <a:r>
              <a:rPr lang="vi-VN" sz="20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raščlanjavanja organizacije se nastavlja do nivoa radnih mesta i poslova koji se u okviru njih obavljaju. U fazi raščlanjavanja analiziraju se i informacioni tokovi na svakom nivou. </a:t>
            </a:r>
          </a:p>
        </p:txBody>
      </p:sp>
    </p:spTree>
    <p:extLst>
      <p:ext uri="{BB962C8B-B14F-4D97-AF65-F5344CB8AC3E}">
        <p14:creationId xmlns:p14="http://schemas.microsoft.com/office/powerpoint/2010/main" val="26121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vi-VN" sz="36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Primena Top-Down / </a:t>
            </a:r>
            <a:r>
              <a:rPr lang="vi-VN" sz="36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Bottom–Up</a:t>
            </a:r>
            <a:r>
              <a:rPr lang="en-US" sz="36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vi-VN" sz="36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principa </a:t>
            </a:r>
            <a:r>
              <a:rPr lang="vi-VN" sz="36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 razvoju </a:t>
            </a:r>
            <a:endParaRPr lang="en-US" sz="36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244408" cy="434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8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7"/>
            <a:ext cx="7772400" cy="1224136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vodimenzionalne </a:t>
            </a:r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matrice za analizu odnosa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parova </a:t>
            </a:r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elemenata sistema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204864"/>
            <a:ext cx="7920880" cy="4464496"/>
          </a:xfrm>
        </p:spPr>
        <p:txBody>
          <a:bodyPr>
            <a:noAutofit/>
          </a:bodyPr>
          <a:lstStyle/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organizacione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jedinice - funkcije;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organizacione jedinice - procesi;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organizacione jedinice - osnovni podaci;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dokumenti - podaci;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izveštaji - ulazni podaci;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ulazni dokumenti - izlazni dokumenti;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izveštaji - datoteke;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funkcije - datoteke;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programi - podaci;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izveštaji - programi itd. </a:t>
            </a:r>
          </a:p>
        </p:txBody>
      </p:sp>
    </p:spTree>
    <p:extLst>
      <p:ext uri="{BB962C8B-B14F-4D97-AF65-F5344CB8AC3E}">
        <p14:creationId xmlns:p14="http://schemas.microsoft.com/office/powerpoint/2010/main" val="144867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Analiza sistema pomoću matrica 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4"/>
            <a:ext cx="7920880" cy="3960440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Primer matrice Proces/Organizaciona jedinica 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x – proces se obavlja u organizacionoj jedinici)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442183" cy="28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40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Osnovni principi dizajna IS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920880" cy="4176464"/>
          </a:xfrm>
        </p:spPr>
        <p:txBody>
          <a:bodyPr>
            <a:noAutofit/>
          </a:bodyPr>
          <a:lstStyle/>
          <a:p>
            <a:pPr marL="342900" indent="-342900" algn="l">
              <a:buFont typeface="Courier New" pitchFamily="49" charset="0"/>
              <a:buChar char="o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treba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definisati iz perspektive najvišeg nivoa rukovođenja, kako bi davao informacije koje će omogućiti donošenje najvažnijih odluka.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 treba da podržava osnovni cilj poslovnog sistema kao celine kao i parcijalne ciljeve pojedinih njegovih delova.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 treba projektovati prema ključnim procesima koji učestvuju u okviru kreiranja proizvoda ili usluga, u zavisnosti od konkretnog poslovnog sistema. 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treba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da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bude nezavisan od organizacione strukture jer je ona podložna čestim promenama a razvoj IS je dugoročan i skup posao.</a:t>
            </a:r>
          </a:p>
        </p:txBody>
      </p:sp>
    </p:spTree>
    <p:extLst>
      <p:ext uri="{BB962C8B-B14F-4D97-AF65-F5344CB8AC3E}">
        <p14:creationId xmlns:p14="http://schemas.microsoft.com/office/powerpoint/2010/main" val="40104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Angažovanje organizacije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5"/>
            <a:ext cx="7344816" cy="1008112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Angažovanje organizacije se postiže kroz formiranje sledećih upravljačkih struktura: 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/>
          <a:srcRect r="2598"/>
          <a:stretch/>
        </p:blipFill>
        <p:spPr>
          <a:xfrm>
            <a:off x="4716016" y="3413415"/>
            <a:ext cx="4069588" cy="2479103"/>
          </a:xfrm>
          <a:prstGeom prst="rect">
            <a:avLst/>
          </a:prstGeom>
          <a:noFill/>
          <a:ln/>
        </p:spPr>
      </p:pic>
      <p:sp>
        <p:nvSpPr>
          <p:cNvPr id="6" name="Rectangle 5"/>
          <p:cNvSpPr/>
          <p:nvPr/>
        </p:nvSpPr>
        <p:spPr>
          <a:xfrm>
            <a:off x="611560" y="3444187"/>
            <a:ext cx="4572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v"/>
            </a:pPr>
            <a:r>
              <a:rPr lang="vi-VN" sz="2400" dirty="0">
                <a:solidFill>
                  <a:srgbClr val="4F81BD">
                    <a:lumMod val="75000"/>
                  </a:srgbClr>
                </a:solidFill>
                <a:latin typeface="Cambria" pitchFamily="18" charset="0"/>
                <a:ea typeface="Cambria" pitchFamily="18" charset="0"/>
              </a:rPr>
              <a:t>Nadzorni odbor 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Cambria" pitchFamily="18" charset="0"/>
                <a:ea typeface="Cambria" pitchFamily="18" charset="0"/>
              </a:rPr>
              <a:t>IS-a</a:t>
            </a:r>
            <a:endParaRPr lang="vi-VN" sz="2400" dirty="0">
              <a:solidFill>
                <a:srgbClr val="4F81BD">
                  <a:lumMod val="75000"/>
                </a:srgbClr>
              </a:solidFill>
              <a:latin typeface="Cambria" pitchFamily="18" charset="0"/>
              <a:ea typeface="Cambria" pitchFamily="18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v"/>
            </a:pPr>
            <a:r>
              <a:rPr lang="vi-VN" sz="2400" dirty="0">
                <a:solidFill>
                  <a:srgbClr val="4F81BD">
                    <a:lumMod val="75000"/>
                  </a:srgbClr>
                </a:solidFill>
                <a:latin typeface="Cambria" pitchFamily="18" charset="0"/>
                <a:ea typeface="Cambria" pitchFamily="18" charset="0"/>
              </a:rPr>
              <a:t>Izvršni odbor direktora 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v"/>
            </a:pPr>
            <a:r>
              <a:rPr lang="vi-VN" sz="2400" dirty="0">
                <a:solidFill>
                  <a:srgbClr val="4F81BD">
                    <a:lumMod val="75000"/>
                  </a:srgbClr>
                </a:solidFill>
                <a:latin typeface="Cambria" pitchFamily="18" charset="0"/>
                <a:ea typeface="Cambria" pitchFamily="18" charset="0"/>
              </a:rPr>
              <a:t>Stručna komisija za 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Cambria" pitchFamily="18" charset="0"/>
                <a:ea typeface="Cambria" pitchFamily="18" charset="0"/>
              </a:rPr>
              <a:t>IS</a:t>
            </a:r>
            <a:endParaRPr lang="vi-VN" sz="2400" dirty="0">
              <a:solidFill>
                <a:srgbClr val="4F81BD">
                  <a:lumMod val="75000"/>
                </a:srgbClr>
              </a:solidFill>
              <a:latin typeface="Cambria" pitchFamily="18" charset="0"/>
              <a:ea typeface="Cambria" pitchFamily="18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v"/>
            </a:pPr>
            <a:r>
              <a:rPr lang="vi-VN" sz="2400" dirty="0">
                <a:solidFill>
                  <a:srgbClr val="4F81BD">
                    <a:lumMod val="75000"/>
                  </a:srgbClr>
                </a:solidFill>
                <a:latin typeface="Cambria" pitchFamily="18" charset="0"/>
                <a:ea typeface="Cambria" pitchFamily="18" charset="0"/>
              </a:rPr>
              <a:t>Tim za analizu dobavljača i implementaciju </a:t>
            </a:r>
            <a:endParaRPr lang="vi-VN" sz="2400" dirty="0">
              <a:solidFill>
                <a:srgbClr val="4F81BD">
                  <a:lumMod val="75000"/>
                </a:srgb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9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Angažovanje organizacije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920880" cy="4176464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Nadzorni odbor Informacionog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obezbeđuje preporuke i informacije za određivanje strateških planova za IS (da su IS planovi u skladu sa poslovnom strategijom).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obezbeđuje preporuke i informacije za određivanje vizije primene tehnologije radi postizanja poslovnih ciljeva u budućnosti.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odobrava, sponzoriše i pruži punu podršku za pojedine projekte vezane za IS.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određuje prioritet za pojedine predloge pod-projekata. </a:t>
            </a:r>
          </a:p>
        </p:txBody>
      </p:sp>
    </p:spTree>
    <p:extLst>
      <p:ext uri="{BB962C8B-B14F-4D97-AF65-F5344CB8AC3E}">
        <p14:creationId xmlns:p14="http://schemas.microsoft.com/office/powerpoint/2010/main" val="28520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Angažovanje organizacije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920880" cy="4176464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Izvršni odbor direktora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odobrava i pomognu oko strateških pravaca i planova razvoja ISa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odobrava sve velike zahvate i obezbede konkretno i konačno angažovanje potrebnih resursa 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rešava sve poslovne probleme višeg nivoa vezane za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IS. 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400" i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Osoba iz poslovnog sveta (iz Nadzornog odbora) treba da drži većinu prezentacija Izvršnom Odboru Direktora.</a:t>
            </a:r>
          </a:p>
        </p:txBody>
      </p:sp>
    </p:spTree>
    <p:extLst>
      <p:ext uri="{BB962C8B-B14F-4D97-AF65-F5344CB8AC3E}">
        <p14:creationId xmlns:p14="http://schemas.microsoft.com/office/powerpoint/2010/main" val="3526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Angažovanje organizacije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7920880" cy="4176464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Stručna komisija za Informacioni Sistem 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Tim stručnih ljudi koji su u kompaniji zaduženi za informacione tehnologije.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5576" y="3651845"/>
            <a:ext cx="7470643" cy="2801491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8608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Angažovanje organizacije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4"/>
            <a:ext cx="7920880" cy="3456384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Tim za analizu dobavljača i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implementaciju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uključuje predstavnike iz raznih poslovnih jedinica, i služi da odradi zadatke vezane za poslovanje, koji oduzimaju suviše vremena Nadzornom odboru.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vođa ovog tima je glavna osoba zadužena za IT. </a:t>
            </a:r>
          </a:p>
          <a:p>
            <a:pPr algn="l"/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idealnom slučaju, tim je zadužen za implementaciju celog projekta. </a:t>
            </a:r>
          </a:p>
        </p:txBody>
      </p:sp>
    </p:spTree>
    <p:extLst>
      <p:ext uri="{BB962C8B-B14F-4D97-AF65-F5344CB8AC3E}">
        <p14:creationId xmlns:p14="http://schemas.microsoft.com/office/powerpoint/2010/main" val="4072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Polazne osnove za projektovanje IS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Organizacioni sistemi mogu biti: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sr-Latn-RS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Moralni sistemi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sr-Latn-RS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Instrumentalni sistemi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sr-Latn-RS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Materijalni sistemi</a:t>
            </a:r>
            <a:endParaRPr lang="sr-Latn-RS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2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Korisnici i IT stručnjaci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4"/>
            <a:ext cx="7920880" cy="3456384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 projektovanju informacionih sistema učestvuju njegovi korisnici i IT  stručnjaci.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Za uspešan razvoj korisnici treba aktivno da sarađuju sa  informatičarima, jer „korisnik zna šta informacioni sistem treba da  radi, ali ne zna kako to da ostvari“.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Sa druge strane, IT stručnjaci znaju kako to ostvariti, ali ne znaju  šta informacioni sistem treba da ponudi.</a:t>
            </a:r>
          </a:p>
        </p:txBody>
      </p:sp>
    </p:spTree>
    <p:extLst>
      <p:ext uri="{BB962C8B-B14F-4D97-AF65-F5344CB8AC3E}">
        <p14:creationId xmlns:p14="http://schemas.microsoft.com/office/powerpoint/2010/main" val="28130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Komunikacija i angažovanje svih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učesnika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104456"/>
          </a:xfrm>
        </p:spPr>
        <p:txBody>
          <a:bodyPr>
            <a:noAutofit/>
          </a:bodyPr>
          <a:lstStyle/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10 uzroka najčešćih u praksi, koja mogu da dovedu do neuspeha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Kodiranje je ono što je bitno pa nije važno koju metodologiju koristimo 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Krenemo od zadatog roka kada pravimo projektni plan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Ne gubimo vreme na modele – jednostavno napravimo tabele koje nam trebaju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Vođa projekta koji ima iskustvo u upravo ovakvim projektima traži preveliku platu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Angažovati još 20 programera kako bi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brže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završili posao</a:t>
            </a:r>
          </a:p>
        </p:txBody>
      </p:sp>
    </p:spTree>
    <p:extLst>
      <p:ext uri="{BB962C8B-B14F-4D97-AF65-F5344CB8AC3E}">
        <p14:creationId xmlns:p14="http://schemas.microsoft.com/office/powerpoint/2010/main" val="16351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Komunikacija i angažovanje svih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učesnika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104456"/>
          </a:xfrm>
        </p:spPr>
        <p:txBody>
          <a:bodyPr>
            <a:noAutofit/>
          </a:bodyPr>
          <a:lstStyle/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10 uzroka najčešćih u praksi, koja mogu da dovedu do neuspeha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Implementiramo u C++ iako većina programera misli da je Java pogodnija za Web aplikacije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Tri meseca pre krajnjeg roka, angažovati jos jednog malađeg programera za transformaciju podataka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Preskočiti testiranje jer mnogo kasnimo sa rokovima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Ugraditi u sistem optimizacije koje smo uočili tokom razvoja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Kupljeno gotovo rešenje je najsigurnije</a:t>
            </a:r>
          </a:p>
        </p:txBody>
      </p:sp>
    </p:spTree>
    <p:extLst>
      <p:ext uri="{BB962C8B-B14F-4D97-AF65-F5344CB8AC3E}">
        <p14:creationId xmlns:p14="http://schemas.microsoft.com/office/powerpoint/2010/main" val="41600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Projektni pristup izgradnji 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3240360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Projektovanje informacionih sistema svodi se na izradu kompletne tehničke dokumentacije kojom se definiše: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cilj informacionog sistema,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osnovne karakteristike,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sastav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uzajamne veze između komponenata i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funkcionisanje. </a:t>
            </a:r>
          </a:p>
        </p:txBody>
      </p:sp>
    </p:spTree>
    <p:extLst>
      <p:ext uri="{BB962C8B-B14F-4D97-AF65-F5344CB8AC3E}">
        <p14:creationId xmlns:p14="http://schemas.microsoft.com/office/powerpoint/2010/main" val="36375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Projektni pristup izgradnji 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3240360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Sve aktivnosti vezane za projektovanje informacionog sistema odslikavaju se kroz sledeće dokumente: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projektni zadatak;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idejni projekat;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glavni projekat i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projekat izvedenog stanja. </a:t>
            </a:r>
          </a:p>
        </p:txBody>
      </p:sp>
    </p:spTree>
    <p:extLst>
      <p:ext uri="{BB962C8B-B14F-4D97-AF65-F5344CB8AC3E}">
        <p14:creationId xmlns:p14="http://schemas.microsoft.com/office/powerpoint/2010/main" val="14256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Projektni zadatak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i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Projektnim zadatkom se naručuje jedan projekat informacionog sistema i sa njim se jasno definiše zadatak projektnog tima. </a:t>
            </a:r>
          </a:p>
          <a:p>
            <a:pPr algn="l"/>
            <a:endParaRPr lang="en-US" sz="2400" b="1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Projektni 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zadatak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sadrži: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naslovnu stranu (identifikacija naručioca, naziv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projekta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),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osnovne vezne podatke (inicijativna dokumentacija, nosilac istraživanja i izrade projekta, zahtevani rok - period izrade i implementacije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3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Projektni zadatak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potpise predstavnika naručioca i izvršioca (overa zadatka),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uvodne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napomene (kratak opis postojećeg sistema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uzroke i inicijative (uočene problemske tačke u postojećem sistemu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ciljeve čije postizanje se očekuje izradom projekta;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predmet i granice istraživanja (šta se radi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period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istraživanja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sadržaj projekta (sa što više detalja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Projektni zadatak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obavezu izrade projektnih zadataka (npr. građevinski projekat, instalacije, obuku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)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organizaciju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, oblik i način prezentacije rezultata projektovanja;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način verifikovanja rezultata projektovanja;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eventualno način regulisanja odnosa naručioca i izvođača (kod eksternih projektanata);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očekivanu dinamiku izrade projekta (faze, termini);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datum i mesto izdavanja projektnog zadatka. </a:t>
            </a:r>
          </a:p>
        </p:txBody>
      </p:sp>
    </p:spTree>
    <p:extLst>
      <p:ext uri="{BB962C8B-B14F-4D97-AF65-F5344CB8AC3E}">
        <p14:creationId xmlns:p14="http://schemas.microsoft.com/office/powerpoint/2010/main" val="3018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Idejni projekat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3240360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Idejnim projektom se vrši projektovanje logičke strukture informacionog sistema.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Njime se daje logika prikupljanja, obrade i izdavanja informacija kao i logička struktura tehničko - tehnoloških resursa potrebnih za realizaciju projektovanog sistema.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Projekat se naziva i investicioni, jer se njime predviđaju sredstva potrebna za realizaciju IS. </a:t>
            </a:r>
          </a:p>
        </p:txBody>
      </p:sp>
    </p:spTree>
    <p:extLst>
      <p:ext uri="{BB962C8B-B14F-4D97-AF65-F5344CB8AC3E}">
        <p14:creationId xmlns:p14="http://schemas.microsoft.com/office/powerpoint/2010/main" val="303176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Idejni projekat </a:t>
            </a:r>
            <a:r>
              <a:rPr lang="en-US" sz="4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ži: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3240360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kratak opis sistema neke organizacije za koji se projektuje IS (delatnost, kratak istorijat sistema, organizaciona struktura);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prikaz metoda koje se koriste u projektovanju informacionog sistema;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identifikaciju procesa u poslovnom sistemu (matrice proces - funkcija, predhođenje procesa, struktura procesa, dijagrami zavisnosti procesa);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identifikaciju relevantnih entiteta (entiteti, atributi, odnosi među entitetima, dijagram zavisnosti entiteta); </a:t>
            </a:r>
          </a:p>
        </p:txBody>
      </p:sp>
    </p:spTree>
    <p:extLst>
      <p:ext uri="{BB962C8B-B14F-4D97-AF65-F5344CB8AC3E}">
        <p14:creationId xmlns:p14="http://schemas.microsoft.com/office/powerpoint/2010/main" val="36516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Polazne osnove za projektovanje IS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416824" cy="2376264"/>
          </a:xfrm>
        </p:spPr>
        <p:txBody>
          <a:bodyPr>
            <a:normAutofit/>
          </a:bodyPr>
          <a:lstStyle/>
          <a:p>
            <a:pPr algn="l"/>
            <a:r>
              <a:rPr lang="sr-Latn-RS" sz="2400" i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Da bi IS mogao dati informacije raznim korisnicima u okviru preduzeća, podatke treba tretirati kao sredstvo celog preduzeća, tj. sistema, a ne kao vlasništvo pojedinih njegovih delova ili aplikacija, kako bi svi korisnicu dobili informacije u potrebnom obliku. </a:t>
            </a:r>
          </a:p>
        </p:txBody>
      </p:sp>
    </p:spTree>
    <p:extLst>
      <p:ext uri="{BB962C8B-B14F-4D97-AF65-F5344CB8AC3E}">
        <p14:creationId xmlns:p14="http://schemas.microsoft.com/office/powerpoint/2010/main" val="21056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Idejni projekat </a:t>
            </a:r>
            <a:r>
              <a:rPr lang="en-US" sz="400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sadr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ži: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strukturu/arhitekturu ISa za sve nivoe rukovođenja (globalna organizacija podataka, organizacija prikupljanja podataka, način obrade podataka i asortiman informacija sa njihovim sadržajem);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specifikaciju potrebne opreme za realizaciju projekta (hardver, sistemski softver, infrastruktura - objekti, komunikacione linije i sl);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plan obezbeđenja i obuke potrebnih kadrova za realizaciju IS;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plan daljih aktivnosti sa rokovima i zaduženjima. </a:t>
            </a:r>
          </a:p>
        </p:txBody>
      </p:sp>
    </p:spTree>
    <p:extLst>
      <p:ext uri="{BB962C8B-B14F-4D97-AF65-F5344CB8AC3E}">
        <p14:creationId xmlns:p14="http://schemas.microsoft.com/office/powerpoint/2010/main" val="28236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Glavni projekat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sr-Latn-RS" sz="2400" i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Glavni projekat p</a:t>
            </a:r>
            <a:r>
              <a:rPr lang="vi-VN" sz="2400" i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redstavlja </a:t>
            </a:r>
            <a:r>
              <a:rPr lang="vi-VN" sz="2400" i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konkretizaciju onog rešenja ISa koje je dato u idejnom projektu, tako da sadrži: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specifikaciju opreme na kojoj će se razvijati IS;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logičku organizaciju baze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fizičku organizaciju baze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način prikupljanja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način održavanja baze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način dobijanja svake od informacija;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definisanu proceduru čuvanja podataka i baze podataka; </a:t>
            </a:r>
          </a:p>
        </p:txBody>
      </p:sp>
    </p:spTree>
    <p:extLst>
      <p:ext uri="{BB962C8B-B14F-4D97-AF65-F5344CB8AC3E}">
        <p14:creationId xmlns:p14="http://schemas.microsoft.com/office/powerpoint/2010/main" val="35453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Glavni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projekat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 projekat izvedenog stanja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definisan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način prelaska na novi informacioni sistem;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operativni plan aktivnosti za sledeću fazu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sr-Latn-R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Wingdings" pitchFamily="2" charset="2"/>
              <a:buChar char="q"/>
            </a:pPr>
            <a:endParaRPr lang="sr-Latn-RS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400" i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Projekat izvedenog stanja treba da sadrži konkretna rešenja svih elemenata i aktivnosti </a:t>
            </a:r>
            <a:r>
              <a:rPr lang="sr-Latn-RS" sz="2400" i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IS-a, tako da sadrži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: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specifikaciju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 opis datoteka;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bazu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specifikaciju programskih zadataka;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uslove za održavanje baze podataka; </a:t>
            </a:r>
          </a:p>
        </p:txBody>
      </p:sp>
    </p:spTree>
    <p:extLst>
      <p:ext uri="{BB962C8B-B14F-4D97-AF65-F5344CB8AC3E}">
        <p14:creationId xmlns:p14="http://schemas.microsoft.com/office/powerpoint/2010/main" val="11129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Projekat izvedenog stanja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specifikaciju i listinge svih programa za izvođenje samog procesa obrade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šifarnike resursa čije šifre predstavljaju ključeve u bazi podataka;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scenario (prikaz) obrade tj. izvođenja aplikacija AOP-a;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specifikaciju i razmeštaj opreme;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potrebna uputstva (za rad korisnika, održavanje baze podataka i "By pass" procedure).</a:t>
            </a:r>
          </a:p>
        </p:txBody>
      </p:sp>
    </p:spTree>
    <p:extLst>
      <p:ext uri="{BB962C8B-B14F-4D97-AF65-F5344CB8AC3E}">
        <p14:creationId xmlns:p14="http://schemas.microsoft.com/office/powerpoint/2010/main" val="7727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Uvođenje 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Kad se završi sa izgradnjom IS-a, sledi faza implementacije u kojoj se vrši provera urađenih rešenja tako što se: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formira i testira baza podataka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pušta sistema u probni rad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ispravljaju uočene greške i nedostaci sistema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proverava sistem zaštite. </a:t>
            </a:r>
            <a:endParaRPr lang="sr-Latn-R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endParaRPr lang="sr-Latn-RS" sz="24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Ukoliko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je korisnik zadovoljan rezultatima rada IS-a, sledi poslednja faza rad i održavanje. </a:t>
            </a:r>
          </a:p>
        </p:txBody>
      </p:sp>
    </p:spTree>
    <p:extLst>
      <p:ext uri="{BB962C8B-B14F-4D97-AF65-F5344CB8AC3E}">
        <p14:creationId xmlns:p14="http://schemas.microsoft.com/office/powerpoint/2010/main" val="23731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avanje </a:t>
            </a:r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Organizacija predstavlja jedan dinamički sistem, koji se stalno menja.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Održavanje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je proces modifikovanja 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IS-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da bi kontinurano zadovoljavo organizaciju i potrebe korisnika.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Ogromna je razlika između hardveskog i softverskog održavanja 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kako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ceni 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tako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 u ciljevima. 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Svrha održavanja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hardver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skog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sistema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je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da oprema radi bez menjanja funkcionalosti (ugovori od održavanju opreme).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Softersko održavanje uključuje sve modifikacije proizvoda posle predaje u operativnu upotrebu.</a:t>
            </a:r>
          </a:p>
          <a:p>
            <a:pPr algn="l"/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5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avanje </a:t>
            </a:r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Glavni cilj održavanja je imati stalno raspoloživi fleksibilni sistem u skladu sa menjanjem potreba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6"/>
          <a:stretch/>
        </p:blipFill>
        <p:spPr bwMode="auto">
          <a:xfrm>
            <a:off x="683568" y="3429000"/>
            <a:ext cx="8256901" cy="309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4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avanje </a:t>
            </a:r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Popravke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predstavljaju otklanjanje uočenog nedostatka – nepravilnosti u informacionom sistemu.</a:t>
            </a:r>
          </a:p>
          <a:p>
            <a:pPr algn="l"/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Korektivno 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održavanje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reaktivno modifikovanje softverskog proizvoda posle njegove isporuke da bi se ispravili otkriveni nedostaci.</a:t>
            </a:r>
          </a:p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Preventivno održavanje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modifikovanje softverskog proizvoda posle isporuke sa ciljem da se otkriju i isprave skrivene greške u softverskom proizvodu pre nego što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postanu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efektivne greške.</a:t>
            </a:r>
          </a:p>
        </p:txBody>
      </p:sp>
    </p:spTree>
    <p:extLst>
      <p:ext uri="{BB962C8B-B14F-4D97-AF65-F5344CB8AC3E}">
        <p14:creationId xmlns:p14="http://schemas.microsoft.com/office/powerpoint/2010/main" val="230236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Odr</a:t>
            </a:r>
            <a:r>
              <a:rPr lang="sr-Latn-RS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ž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avanje </a:t>
            </a:r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Poboljšanja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su takođe standardni deo ugovora sa vršiocem održavanja. </a:t>
            </a:r>
          </a:p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Adaptivno održavanje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modifikovanje softverskog proizvoda posle njegove isporuke da bi se održala upotrbljivost softver u izmenjenom ili promenljivom okruženju.</a:t>
            </a:r>
          </a:p>
          <a:p>
            <a:pPr algn="l"/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Perfektivno održavanje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modifikovanje softverskog proizvoda posle njegove isporuke u cilju poboljšana performansi ili pogodnosti za održavanje.</a:t>
            </a:r>
          </a:p>
        </p:txBody>
      </p:sp>
    </p:spTree>
    <p:extLst>
      <p:ext uri="{BB962C8B-B14F-4D97-AF65-F5344CB8AC3E}">
        <p14:creationId xmlns:p14="http://schemas.microsoft.com/office/powerpoint/2010/main" val="33043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Procedura održavanja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IS</a:t>
            </a:r>
            <a:endParaRPr lang="vi-VN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8064896" cy="4032448"/>
          </a:xfrm>
        </p:spPr>
        <p:txBody>
          <a:bodyPr>
            <a:noAutofit/>
          </a:bodyPr>
          <a:lstStyle/>
          <a:p>
            <a:pPr algn="l"/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Izvršilac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održavanja IS-a mora da ga u potpunosti razume, da bi mogao da ga modifikuje i indentifikuje delove koje treba održavati. 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Modifikacija odgovarajućih komponenti aplikacionih sistema mora da bude bez negativnog delovanja na ostatak sistema.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Konačano, moraju da se testiraju i ocene modifikovane komponente, kao i ceo sistem.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 uspešno izvršenom procesu održavanja,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važno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je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da se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sve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izmene i akcije evidentiraju 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dokument</a:t>
            </a:r>
            <a:r>
              <a:rPr lang="sr-Latn-RS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uju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Polazne osnove za projektovanje IS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7920880" cy="3888432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Preduslovi: 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Zbog složenosti i obimnosti posla na projektovanju IS-a, projektovanje treba podeliti na faze; 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 sve faze projektovanja, uvođenja i korišćenja IS-a treba uključiti rukovodstvo; 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IS treba planirati "sa vrha" a realizovati odnosno uvoditi ga "sa dna"; 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Koristiti praktičnu i jednostavnu tehnologiju planiranja, uvesti odgovarajuću tehnologiju upravljanja podacima i definisati funkciju za administraciju podataka. </a:t>
            </a:r>
          </a:p>
        </p:txBody>
      </p:sp>
    </p:spTree>
    <p:extLst>
      <p:ext uri="{BB962C8B-B14F-4D97-AF65-F5344CB8AC3E}">
        <p14:creationId xmlns:p14="http://schemas.microsoft.com/office/powerpoint/2010/main" val="16860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844" y="2529658"/>
            <a:ext cx="7993498" cy="1008113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Unified Modeling Language (UML)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 informacionih 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praksa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UML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8"/>
            <a:ext cx="8496944" cy="410445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Jezik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za modeliranje opšte namene koji se koristi za specifikaciju, konstruisanje i dokumentovanje softverskih sistema.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Važan deo razvoja objektno orijentisanog softvera i procesa razvoja softvera.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Omogućava prelazak između zahteva i implementacije, kombinovajući upotrebu različitih vrsta dijagrama za različite poglede na sistem.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7920880" cy="4176465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Svaki od dijagrama bavi se specifičnim sistemskim aspektima, kao što su scenariji, struktura i ponašanje komponenti.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Različita pitanja u različito vreme.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(Use Case Maps) omogućava potpuni opis sistema na visokom nivou i pomaže u vizualizaciji i razumevanju sistema u njegovim ranim fazama.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UML je napravio značajan uticaj na napredak razvoja sistema.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5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280920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Objektno orijentisano modelovanje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132856"/>
            <a:ext cx="8352928" cy="4176465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sistemima postoje dva osnovna načina za pristupanje modelovanju: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Strukturno – fokusira se na aspektima procesa, podataka i vremena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Objektno orijentisano – zasnovano na objektima i klasama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Objekat –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predmet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interesovanja, koji ima jedinstvenost, stanje i ponašanje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Klasa – opis grupe objekata</a:t>
            </a: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064896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je za vizuelno modelovanje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88840"/>
            <a:ext cx="8496944" cy="1656183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Standardna grafička notacija: polu-formalna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modelovanje: enterprise informacionih sistema, distribuiranih web aplikacija, real time sistema...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Specifikacija i dokumentovanje: modeli koji su precizni, nedvosmisleni, kompletni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B0AF04-C43F-4D18-82E5-52136211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05064"/>
            <a:ext cx="6315811" cy="25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i UML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7920880" cy="367240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Definisanjem odnosa između UCM i UML dijagrama, održavanje doslednosti između dijagrama je olakšano.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UCM-ovi su korišćeni kao polazna osnova za generisanje UML dijagrama, zbog njihove pogodnosti za vizuelnu reprezentaciju na visokom nivou i njihove sposobnosti da jednostavno i uspešno prikažu dizajn složenih sistema.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5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i UML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FE3380-32D0-4BBC-B22C-630EAEDD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1194"/>
            <a:ext cx="7488832" cy="4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88840"/>
            <a:ext cx="8352928" cy="4320481"/>
          </a:xfrm>
        </p:spPr>
        <p:txBody>
          <a:bodyPr>
            <a:normAutofit/>
          </a:bodyPr>
          <a:lstStyle/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Tri osnovna gradivna bloka (building blocks) UML-a: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rgbClr val="FFC000"/>
                </a:solidFill>
                <a:latin typeface="Cambria" pitchFamily="18" charset="0"/>
              </a:rPr>
              <a:t>Stvari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(things) – bitni koncepti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rgbClr val="92D050"/>
                </a:solidFill>
                <a:latin typeface="Cambria" pitchFamily="18" charset="0"/>
              </a:rPr>
              <a:t>Relacije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(relationships) – povezivanje individualnih stvari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rgbClr val="C00000"/>
                </a:solidFill>
                <a:latin typeface="Cambria" pitchFamily="18" charset="0"/>
              </a:rPr>
              <a:t>Dijagrami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grupisanje međusobno povezanih kolekcija </a:t>
            </a:r>
            <a:r>
              <a:rPr lang="sr-Latn-RS" sz="2400" dirty="0">
                <a:solidFill>
                  <a:srgbClr val="FFC000"/>
                </a:solidFill>
                <a:latin typeface="Cambria" pitchFamily="18" charset="0"/>
              </a:rPr>
              <a:t>stvari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sr-Latn-RS" sz="2400" dirty="0">
                <a:solidFill>
                  <a:srgbClr val="92D050"/>
                </a:solidFill>
                <a:latin typeface="Cambria" pitchFamily="18" charset="0"/>
              </a:rPr>
              <a:t>relacija</a:t>
            </a:r>
          </a:p>
        </p:txBody>
      </p:sp>
    </p:spTree>
    <p:extLst>
      <p:ext uri="{BB962C8B-B14F-4D97-AF65-F5344CB8AC3E}">
        <p14:creationId xmlns:p14="http://schemas.microsoft.com/office/powerpoint/2010/main" val="35229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-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Stvari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348880"/>
            <a:ext cx="8352928" cy="3960441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Stvari mogu biti: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Struktura – imenice/statički deo UML modela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Ponašanje – glagoli/dinamički deo UML modela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Grupisanje – organizacioni delovi UML modela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Anotacija – objašnjavajući delovi UML modela</a:t>
            </a:r>
          </a:p>
          <a:p>
            <a:pPr marL="457200" indent="-457200" algn="l">
              <a:buFont typeface="+mj-lt"/>
              <a:buAutoNum type="arabicPeriod"/>
            </a:pP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Strukturne stvari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7CF38EE-B7FE-4460-B5E9-A9A082665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060848"/>
            <a:ext cx="1310754" cy="2149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F66CF13-D926-4A81-B6F3-8E134548A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8" y="2586085"/>
            <a:ext cx="1447925" cy="17298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50B1F76-A87E-4699-9A72-C406B1B4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9" y="5368214"/>
            <a:ext cx="1760373" cy="845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59CAA6B-101B-4D06-A758-9EF32980E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" y="5215801"/>
            <a:ext cx="2537680" cy="11507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69095C0-9D71-4FEC-B9EE-DFC2A11F5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91" y="5298335"/>
            <a:ext cx="1684166" cy="1150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0B3D561-DA8E-4201-B962-64DEE6D5C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42" y="2743140"/>
            <a:ext cx="1767993" cy="1371719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xmlns="" id="{BC337770-1B9A-41EE-9A33-8F2F8D362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2265605"/>
            <a:ext cx="786815" cy="499248"/>
          </a:xfrm>
        </p:spPr>
        <p:txBody>
          <a:bodyPr>
            <a:normAutofit/>
          </a:bodyPr>
          <a:lstStyle/>
          <a:p>
            <a:pPr algn="l"/>
            <a:r>
              <a:rPr lang="sr-Latn-RS" sz="1800" dirty="0">
                <a:solidFill>
                  <a:srgbClr val="C00000"/>
                </a:solidFill>
                <a:latin typeface="Cambria" pitchFamily="18" charset="0"/>
              </a:rPr>
              <a:t>Klasa</a:t>
            </a:r>
            <a:r>
              <a:rPr lang="sr-Latn-RS" sz="18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xmlns="" id="{517897BF-950E-4AAD-9E25-5F1F8DAD0DBC}"/>
              </a:ext>
            </a:extLst>
          </p:cNvPr>
          <p:cNvSpPr txBox="1">
            <a:spLocks/>
          </p:cNvSpPr>
          <p:nvPr/>
        </p:nvSpPr>
        <p:spPr>
          <a:xfrm>
            <a:off x="2712766" y="2254102"/>
            <a:ext cx="2810344" cy="8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800" dirty="0">
                <a:solidFill>
                  <a:srgbClr val="C00000"/>
                </a:solidFill>
                <a:latin typeface="Cambria" pitchFamily="18" charset="0"/>
              </a:rPr>
              <a:t>Čvor – računarski resurs u vreme izvršenja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xmlns="" id="{4D6D203E-AE16-4D07-914E-3491C2137620}"/>
              </a:ext>
            </a:extLst>
          </p:cNvPr>
          <p:cNvSpPr txBox="1">
            <a:spLocks/>
          </p:cNvSpPr>
          <p:nvPr/>
        </p:nvSpPr>
        <p:spPr>
          <a:xfrm>
            <a:off x="7010651" y="2146034"/>
            <a:ext cx="1996361" cy="107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800" dirty="0">
                <a:solidFill>
                  <a:srgbClr val="C00000"/>
                </a:solidFill>
                <a:latin typeface="Cambria" pitchFamily="18" charset="0"/>
              </a:rPr>
              <a:t>Interfejs – kolekcija spolja vidljivih operacija</a:t>
            </a:r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xmlns="" id="{5731B616-8170-4E38-8513-032A6DDC4971}"/>
              </a:ext>
            </a:extLst>
          </p:cNvPr>
          <p:cNvSpPr txBox="1">
            <a:spLocks/>
          </p:cNvSpPr>
          <p:nvPr/>
        </p:nvSpPr>
        <p:spPr>
          <a:xfrm>
            <a:off x="108590" y="4529624"/>
            <a:ext cx="2810344" cy="845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800" dirty="0">
                <a:solidFill>
                  <a:srgbClr val="C00000"/>
                </a:solidFill>
                <a:latin typeface="Cambria" pitchFamily="18" charset="0"/>
              </a:rPr>
              <a:t>Slučaj upotrebe – sistemski servis niz interakcija sa učesnikom</a:t>
            </a:r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0A659CDD-D42A-4C17-B345-66590F972B81}"/>
              </a:ext>
            </a:extLst>
          </p:cNvPr>
          <p:cNvSpPr txBox="1">
            <a:spLocks/>
          </p:cNvSpPr>
          <p:nvPr/>
        </p:nvSpPr>
        <p:spPr>
          <a:xfrm>
            <a:off x="3067539" y="4464924"/>
            <a:ext cx="3093226" cy="845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800" dirty="0">
                <a:solidFill>
                  <a:srgbClr val="C00000"/>
                </a:solidFill>
                <a:latin typeface="Cambria" pitchFamily="18" charset="0"/>
              </a:rPr>
              <a:t>Kolaboracija – niz odgovornosti deljen kroz mrežu objekata</a:t>
            </a:r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xmlns="" id="{8A9F7F90-CC70-40AB-95A6-3364E199B4A1}"/>
              </a:ext>
            </a:extLst>
          </p:cNvPr>
          <p:cNvSpPr txBox="1">
            <a:spLocks/>
          </p:cNvSpPr>
          <p:nvPr/>
        </p:nvSpPr>
        <p:spPr>
          <a:xfrm>
            <a:off x="6160765" y="4723032"/>
            <a:ext cx="2810344" cy="8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800" dirty="0">
                <a:solidFill>
                  <a:srgbClr val="C00000"/>
                </a:solidFill>
                <a:latin typeface="Cambria" pitchFamily="18" charset="0"/>
              </a:rPr>
              <a:t>Komponenta – zamenjivi deo, realizuje interfejs</a:t>
            </a:r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Polazne osnove za projektovanje IS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7920880" cy="3888432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Preduslovi: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Projekat treba da radi tim stručnjaka, eksternih (specijalista za pojedine oblasti) i internih (ljudi iz poslovnog sistema). 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 formiranja tima treba oformiti koordinaciono telo (utvrđuje sastav i vrši izbor projektnog tima) za kontrolu i praćenje rada na realizaciji projekta. </a:t>
            </a:r>
          </a:p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Tim čine (pored eksternih konsultanata za pojedine oblasti) projektanti, analitičari i programeri. </a:t>
            </a:r>
          </a:p>
        </p:txBody>
      </p:sp>
    </p:spTree>
    <p:extLst>
      <p:ext uri="{BB962C8B-B14F-4D97-AF65-F5344CB8AC3E}">
        <p14:creationId xmlns:p14="http://schemas.microsoft.com/office/powerpoint/2010/main" val="18439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Predstavljanje ponašanja Stvari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xmlns="" id="{0A659CDD-D42A-4C17-B345-66590F972B81}"/>
              </a:ext>
            </a:extLst>
          </p:cNvPr>
          <p:cNvSpPr txBox="1">
            <a:spLocks/>
          </p:cNvSpPr>
          <p:nvPr/>
        </p:nvSpPr>
        <p:spPr>
          <a:xfrm>
            <a:off x="539553" y="3104964"/>
            <a:ext cx="2122208" cy="571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u="sng" dirty="0">
                <a:solidFill>
                  <a:srgbClr val="1F497D"/>
                </a:solidFill>
                <a:latin typeface="Cambria" pitchFamily="18" charset="0"/>
              </a:rPr>
              <a:t>Pera: Student</a:t>
            </a:r>
          </a:p>
          <a:p>
            <a:pPr algn="l"/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   name 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=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“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Pera Perić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”</a:t>
            </a:r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BD70E1DF-3CA3-4E8A-BD1E-106DB528178D}"/>
              </a:ext>
            </a:extLst>
          </p:cNvPr>
          <p:cNvSpPr/>
          <p:nvPr/>
        </p:nvSpPr>
        <p:spPr>
          <a:xfrm>
            <a:off x="539552" y="2960948"/>
            <a:ext cx="2050200" cy="82809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DEA0A899-4F78-40F9-BBDD-1152947E744C}"/>
              </a:ext>
            </a:extLst>
          </p:cNvPr>
          <p:cNvSpPr txBox="1">
            <a:spLocks/>
          </p:cNvSpPr>
          <p:nvPr/>
        </p:nvSpPr>
        <p:spPr>
          <a:xfrm>
            <a:off x="5004049" y="3104964"/>
            <a:ext cx="2122208" cy="571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</a:t>
            </a:r>
            <a:r>
              <a:rPr lang="sr-Latn-RS" sz="1800" u="sng" dirty="0">
                <a:solidFill>
                  <a:srgbClr val="1F497D"/>
                </a:solidFill>
                <a:latin typeface="Cambria" pitchFamily="18" charset="0"/>
              </a:rPr>
              <a:t>Violeta: Profesor</a:t>
            </a:r>
          </a:p>
          <a:p>
            <a:pPr algn="l"/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name 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=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“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Violeta Dimić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”</a:t>
            </a:r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ED0BB3BC-20A8-43F2-893B-5FE75C16F7AB}"/>
              </a:ext>
            </a:extLst>
          </p:cNvPr>
          <p:cNvSpPr/>
          <p:nvPr/>
        </p:nvSpPr>
        <p:spPr>
          <a:xfrm>
            <a:off x="5004048" y="2960948"/>
            <a:ext cx="2050200" cy="82809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D09923F-2E21-417A-9CAD-C291A1D9B4BF}"/>
              </a:ext>
            </a:extLst>
          </p:cNvPr>
          <p:cNvCxnSpPr>
            <a:stCxn id="5" idx="3"/>
            <a:endCxn id="20" idx="1"/>
          </p:cNvCxnSpPr>
          <p:nvPr/>
        </p:nvCxnSpPr>
        <p:spPr>
          <a:xfrm>
            <a:off x="2589752" y="3374994"/>
            <a:ext cx="2414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38431C85-3AF5-40FF-9155-1BDAA212B44F}"/>
              </a:ext>
            </a:extLst>
          </p:cNvPr>
          <p:cNvSpPr txBox="1">
            <a:spLocks/>
          </p:cNvSpPr>
          <p:nvPr/>
        </p:nvSpPr>
        <p:spPr>
          <a:xfrm>
            <a:off x="2875401" y="2994383"/>
            <a:ext cx="1855220" cy="409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</a:t>
            </a:r>
            <a:r>
              <a:rPr lang="sr-Latn-RS" sz="1700" dirty="0">
                <a:solidFill>
                  <a:srgbClr val="1F497D"/>
                </a:solidFill>
                <a:latin typeface="Cambria" pitchFamily="18" charset="0"/>
              </a:rPr>
              <a:t>ask-for-an-10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xmlns="" id="{868D4D52-FD6F-43B5-AFA6-E235C16D64C5}"/>
              </a:ext>
            </a:extLst>
          </p:cNvPr>
          <p:cNvSpPr txBox="1">
            <a:spLocks/>
          </p:cNvSpPr>
          <p:nvPr/>
        </p:nvSpPr>
        <p:spPr>
          <a:xfrm>
            <a:off x="472050" y="2348498"/>
            <a:ext cx="8132397" cy="549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900" dirty="0">
                <a:solidFill>
                  <a:srgbClr val="C00000"/>
                </a:solidFill>
                <a:latin typeface="Cambria" pitchFamily="18" charset="0"/>
              </a:rPr>
              <a:t>Interakcija – </a:t>
            </a:r>
            <a:r>
              <a:rPr lang="sr-Latn-RS" sz="1900" dirty="0">
                <a:solidFill>
                  <a:srgbClr val="1F497D"/>
                </a:solidFill>
                <a:latin typeface="Cambria" pitchFamily="18" charset="0"/>
              </a:rPr>
              <a:t>skup objekata koji razmenjuju poruke, da bi ispunili određenu namenu.</a:t>
            </a:r>
            <a:r>
              <a:rPr lang="sr-Latn-RS" sz="1900" dirty="0">
                <a:solidFill>
                  <a:srgbClr val="C00000"/>
                </a:solidFill>
                <a:latin typeface="Cambria" pitchFamily="18" charset="0"/>
              </a:rPr>
              <a:t> </a:t>
            </a:r>
            <a:endParaRPr lang="sr-Latn-RS" sz="19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7E66E0E-E958-4C9C-9B31-D50CF72A6214}"/>
              </a:ext>
            </a:extLst>
          </p:cNvPr>
          <p:cNvSpPr/>
          <p:nvPr/>
        </p:nvSpPr>
        <p:spPr>
          <a:xfrm>
            <a:off x="971600" y="4933500"/>
            <a:ext cx="1584176" cy="82809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xmlns="" id="{923E3E88-FB57-40B5-B082-3CB77F745290}"/>
              </a:ext>
            </a:extLst>
          </p:cNvPr>
          <p:cNvSpPr txBox="1">
            <a:spLocks/>
          </p:cNvSpPr>
          <p:nvPr/>
        </p:nvSpPr>
        <p:spPr>
          <a:xfrm>
            <a:off x="904098" y="5118134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InStudy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80BDB82C-8A23-435E-B128-D204761E301B}"/>
              </a:ext>
            </a:extLst>
          </p:cNvPr>
          <p:cNvSpPr/>
          <p:nvPr/>
        </p:nvSpPr>
        <p:spPr>
          <a:xfrm>
            <a:off x="5004048" y="4933500"/>
            <a:ext cx="1584176" cy="82809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xmlns="" id="{B0ABB3A1-4B2A-4949-9DE6-B317BFC682F8}"/>
              </a:ext>
            </a:extLst>
          </p:cNvPr>
          <p:cNvSpPr txBox="1">
            <a:spLocks/>
          </p:cNvSpPr>
          <p:nvPr/>
        </p:nvSpPr>
        <p:spPr>
          <a:xfrm>
            <a:off x="4970296" y="5110224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InParty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xmlns="" id="{7ACF8AFD-4699-47A2-ACA1-9074EA4D2390}"/>
              </a:ext>
            </a:extLst>
          </p:cNvPr>
          <p:cNvCxnSpPr>
            <a:stCxn id="32" idx="2"/>
            <a:endCxn id="8" idx="2"/>
          </p:cNvCxnSpPr>
          <p:nvPr/>
        </p:nvCxnSpPr>
        <p:spPr>
          <a:xfrm rot="5400000">
            <a:off x="3779912" y="3745368"/>
            <a:ext cx="12700" cy="4032448"/>
          </a:xfrm>
          <a:prstGeom prst="curvedConnector3">
            <a:avLst>
              <a:gd name="adj1" fmla="val 3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F6361E2-47A2-44FF-A43D-F83786A0C84D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2555776" y="534754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xmlns="" id="{3EFF3604-2DEC-4EFA-BC88-CB6346963CF5}"/>
              </a:ext>
            </a:extLst>
          </p:cNvPr>
          <p:cNvSpPr txBox="1">
            <a:spLocks/>
          </p:cNvSpPr>
          <p:nvPr/>
        </p:nvSpPr>
        <p:spPr>
          <a:xfrm>
            <a:off x="2695286" y="4897727"/>
            <a:ext cx="2100258" cy="75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</a:t>
            </a:r>
            <a:r>
              <a:rPr lang="sr-Latn-RS" sz="1700" dirty="0">
                <a:solidFill>
                  <a:srgbClr val="1F497D"/>
                </a:solidFill>
                <a:latin typeface="Cambria" pitchFamily="18" charset="0"/>
              </a:rPr>
              <a:t>received-an-10/                                                                                                               buy-beer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xmlns="" id="{B0E15415-1885-4FBF-93C5-30B9DF51DCC3}"/>
              </a:ext>
            </a:extLst>
          </p:cNvPr>
          <p:cNvSpPr txBox="1">
            <a:spLocks/>
          </p:cNvSpPr>
          <p:nvPr/>
        </p:nvSpPr>
        <p:spPr>
          <a:xfrm>
            <a:off x="2666041" y="6080242"/>
            <a:ext cx="2304255" cy="660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sr-Latn-RS" sz="1700" dirty="0">
                <a:solidFill>
                  <a:srgbClr val="1F497D"/>
                </a:solidFill>
                <a:latin typeface="Cambria" pitchFamily="18" charset="0"/>
              </a:rPr>
              <a:t>sober/turn-on-PC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xmlns="" id="{C37EC06F-85E0-4F3E-9385-F5B6A3D05790}"/>
              </a:ext>
            </a:extLst>
          </p:cNvPr>
          <p:cNvSpPr txBox="1">
            <a:spLocks/>
          </p:cNvSpPr>
          <p:nvPr/>
        </p:nvSpPr>
        <p:spPr>
          <a:xfrm>
            <a:off x="469615" y="4244206"/>
            <a:ext cx="8132397" cy="549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900" dirty="0">
                <a:solidFill>
                  <a:srgbClr val="C00000"/>
                </a:solidFill>
                <a:latin typeface="Cambria" pitchFamily="18" charset="0"/>
              </a:rPr>
              <a:t>State Machine – </a:t>
            </a:r>
            <a:r>
              <a:rPr lang="sr-Latn-RS" sz="1900" dirty="0">
                <a:solidFill>
                  <a:srgbClr val="1F497D"/>
                </a:solidFill>
                <a:latin typeface="Cambria" pitchFamily="18" charset="0"/>
              </a:rPr>
              <a:t>Definiše niz stanja objekata ili interakciju koja se odvija kroz životni ciklus kao odgovor na određeni događaj.</a:t>
            </a: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Grupisanje stvari: Paketi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xmlns="" id="{868D4D52-FD6F-43B5-AFA6-E235C16D64C5}"/>
              </a:ext>
            </a:extLst>
          </p:cNvPr>
          <p:cNvSpPr txBox="1">
            <a:spLocks/>
          </p:cNvSpPr>
          <p:nvPr/>
        </p:nvSpPr>
        <p:spPr>
          <a:xfrm>
            <a:off x="472050" y="2348498"/>
            <a:ext cx="8132397" cy="1800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Za organizovanje elemenata (struktura/ponašanje) u grupe.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Čisto konceptualno; postoji samo u vreme razvoja.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Mogu biti ugnježdeni.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Varijacije paketa mogu biti: okruženja, modeli i podsistemi.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2ED76E-EA91-4D4C-BBFC-D7A6F4CB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589064"/>
            <a:ext cx="2575783" cy="1280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EE7ACC-75A2-4371-842D-1B680ED7E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227083"/>
            <a:ext cx="3795089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Anotacija stvari: Note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xmlns="" id="{868D4D52-FD6F-43B5-AFA6-E235C16D64C5}"/>
              </a:ext>
            </a:extLst>
          </p:cNvPr>
          <p:cNvSpPr txBox="1">
            <a:spLocks/>
          </p:cNvSpPr>
          <p:nvPr/>
        </p:nvSpPr>
        <p:spPr>
          <a:xfrm>
            <a:off x="505801" y="2528709"/>
            <a:ext cx="8132397" cy="147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Objašnjenje/komentar UML modela.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Iskazana neformalnim ili formalnim tekstom.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F1BA34-D386-4F54-A3D4-CE9DACB2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96" y="1825643"/>
            <a:ext cx="1348857" cy="89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8B44FD-9874-4B86-9F7C-C7F1A36D7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05064"/>
            <a:ext cx="2789162" cy="127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C4BDEFB-E2AC-4E81-B1C1-839653D8B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87046"/>
            <a:ext cx="280440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- </a:t>
            </a:r>
            <a:r>
              <a:rPr lang="sr-Latn-RS" dirty="0">
                <a:solidFill>
                  <a:srgbClr val="92D050"/>
                </a:solidFill>
                <a:latin typeface="Cambria" pitchFamily="18" charset="0"/>
              </a:rPr>
              <a:t>Relacije</a:t>
            </a:r>
            <a:endParaRPr lang="en-US" dirty="0">
              <a:solidFill>
                <a:srgbClr val="92D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204864"/>
            <a:ext cx="8352928" cy="3960441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Asocijacije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Strukturne relacije koje opisuju skup linkova, veze između objekata.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Generalizacija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Specijalizovani element (dete) je specifičniji generalizovani element.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E7C6D-0DC6-4A81-847F-EA8F45EA27F8}"/>
              </a:ext>
            </a:extLst>
          </p:cNvPr>
          <p:cNvSpPr/>
          <p:nvPr/>
        </p:nvSpPr>
        <p:spPr>
          <a:xfrm>
            <a:off x="1187624" y="3068960"/>
            <a:ext cx="1656184" cy="11521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9A6EF06-4B73-4B8F-9EB4-AA4FA6C49819}"/>
              </a:ext>
            </a:extLst>
          </p:cNvPr>
          <p:cNvCxnSpPr/>
          <p:nvPr/>
        </p:nvCxnSpPr>
        <p:spPr>
          <a:xfrm>
            <a:off x="1187624" y="3356992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62F09CB-007C-4A1E-95B0-4A5A3D4B261F}"/>
              </a:ext>
            </a:extLst>
          </p:cNvPr>
          <p:cNvCxnSpPr/>
          <p:nvPr/>
        </p:nvCxnSpPr>
        <p:spPr>
          <a:xfrm>
            <a:off x="1187624" y="3933056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5862B310-7D57-4377-B865-17D609B8B375}"/>
              </a:ext>
            </a:extLst>
          </p:cNvPr>
          <p:cNvSpPr txBox="1">
            <a:spLocks/>
          </p:cNvSpPr>
          <p:nvPr/>
        </p:nvSpPr>
        <p:spPr>
          <a:xfrm>
            <a:off x="1153873" y="2978291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Student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EF44C59-4F6F-4FDA-B6D3-25B6C8260A13}"/>
              </a:ext>
            </a:extLst>
          </p:cNvPr>
          <p:cNvSpPr/>
          <p:nvPr/>
        </p:nvSpPr>
        <p:spPr>
          <a:xfrm>
            <a:off x="5076056" y="3068960"/>
            <a:ext cx="1656184" cy="11521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0ABB3C4-0FCC-40DB-BDD5-957E0BE08841}"/>
              </a:ext>
            </a:extLst>
          </p:cNvPr>
          <p:cNvCxnSpPr/>
          <p:nvPr/>
        </p:nvCxnSpPr>
        <p:spPr>
          <a:xfrm>
            <a:off x="5076056" y="3356992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517DA12-CD0E-4C38-8D89-D47274A6FE9A}"/>
              </a:ext>
            </a:extLst>
          </p:cNvPr>
          <p:cNvCxnSpPr/>
          <p:nvPr/>
        </p:nvCxnSpPr>
        <p:spPr>
          <a:xfrm>
            <a:off x="5076056" y="3933056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0E98AE17-3157-4687-A860-8C7FD685CA31}"/>
              </a:ext>
            </a:extLst>
          </p:cNvPr>
          <p:cNvSpPr txBox="1">
            <a:spLocks/>
          </p:cNvSpPr>
          <p:nvPr/>
        </p:nvSpPr>
        <p:spPr>
          <a:xfrm>
            <a:off x="5042305" y="2978291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Fakultet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4662196-A009-4CE6-8F84-C55BC6811207}"/>
              </a:ext>
            </a:extLst>
          </p:cNvPr>
          <p:cNvCxnSpPr>
            <a:stCxn id="3" idx="3"/>
          </p:cNvCxnSpPr>
          <p:nvPr/>
        </p:nvCxnSpPr>
        <p:spPr>
          <a:xfrm flipV="1">
            <a:off x="2843808" y="3356992"/>
            <a:ext cx="22322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38AC3AF6-F6AD-4309-AA0E-F2B8BE08EF44}"/>
              </a:ext>
            </a:extLst>
          </p:cNvPr>
          <p:cNvSpPr txBox="1">
            <a:spLocks/>
          </p:cNvSpPr>
          <p:nvPr/>
        </p:nvSpPr>
        <p:spPr>
          <a:xfrm>
            <a:off x="3081213" y="3112165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pohađa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76DAE11-D365-4578-A194-92B1D0845AF7}"/>
              </a:ext>
            </a:extLst>
          </p:cNvPr>
          <p:cNvSpPr/>
          <p:nvPr/>
        </p:nvSpPr>
        <p:spPr>
          <a:xfrm>
            <a:off x="1153873" y="5319363"/>
            <a:ext cx="1656184" cy="11521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6E3CC851-904D-4829-B1E0-52E271F77C5A}"/>
              </a:ext>
            </a:extLst>
          </p:cNvPr>
          <p:cNvCxnSpPr/>
          <p:nvPr/>
        </p:nvCxnSpPr>
        <p:spPr>
          <a:xfrm>
            <a:off x="1153873" y="5607395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1320940-0C53-4DC0-84B7-D2CBAEFEE72A}"/>
              </a:ext>
            </a:extLst>
          </p:cNvPr>
          <p:cNvCxnSpPr/>
          <p:nvPr/>
        </p:nvCxnSpPr>
        <p:spPr>
          <a:xfrm>
            <a:off x="1153873" y="6183459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xmlns="" id="{DDCE6E36-3F95-4C59-B493-E7A048A493BC}"/>
              </a:ext>
            </a:extLst>
          </p:cNvPr>
          <p:cNvSpPr txBox="1">
            <a:spLocks/>
          </p:cNvSpPr>
          <p:nvPr/>
        </p:nvSpPr>
        <p:spPr>
          <a:xfrm>
            <a:off x="1120122" y="5243654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Student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433E7DA-B0AA-4715-8070-3683262E3425}"/>
              </a:ext>
            </a:extLst>
          </p:cNvPr>
          <p:cNvSpPr/>
          <p:nvPr/>
        </p:nvSpPr>
        <p:spPr>
          <a:xfrm>
            <a:off x="5076056" y="5319363"/>
            <a:ext cx="1656184" cy="11521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A3DEED6-CEF7-4EF2-8042-A7FC20F07736}"/>
              </a:ext>
            </a:extLst>
          </p:cNvPr>
          <p:cNvCxnSpPr/>
          <p:nvPr/>
        </p:nvCxnSpPr>
        <p:spPr>
          <a:xfrm>
            <a:off x="5076056" y="5607395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F7BAEF1-19BF-42D0-80B2-62E3CDA59140}"/>
              </a:ext>
            </a:extLst>
          </p:cNvPr>
          <p:cNvCxnSpPr/>
          <p:nvPr/>
        </p:nvCxnSpPr>
        <p:spPr>
          <a:xfrm>
            <a:off x="5076056" y="6183459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xmlns="" id="{B255D7D3-BA76-4045-A56B-D793454E3EAB}"/>
              </a:ext>
            </a:extLst>
          </p:cNvPr>
          <p:cNvSpPr txBox="1">
            <a:spLocks/>
          </p:cNvSpPr>
          <p:nvPr/>
        </p:nvSpPr>
        <p:spPr>
          <a:xfrm>
            <a:off x="5042305" y="5243654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Osoba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xmlns="" id="{D71084B3-0D47-4EDB-9E5B-55A65C6721FF}"/>
              </a:ext>
            </a:extLst>
          </p:cNvPr>
          <p:cNvSpPr/>
          <p:nvPr/>
        </p:nvSpPr>
        <p:spPr>
          <a:xfrm rot="4796374">
            <a:off x="4794415" y="5487038"/>
            <a:ext cx="288032" cy="288032"/>
          </a:xfrm>
          <a:prstGeom prst="triangl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F4925845-96FF-4BC0-AD2B-8F70B123A6E3}"/>
              </a:ext>
            </a:extLst>
          </p:cNvPr>
          <p:cNvCxnSpPr>
            <a:stCxn id="22" idx="3"/>
            <a:endCxn id="36" idx="3"/>
          </p:cNvCxnSpPr>
          <p:nvPr/>
        </p:nvCxnSpPr>
        <p:spPr>
          <a:xfrm flipV="1">
            <a:off x="2810057" y="5656212"/>
            <a:ext cx="1986572" cy="23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0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04856" cy="936104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UML notacija – Buliding blocks - </a:t>
            </a:r>
            <a:r>
              <a:rPr lang="sr-Latn-RS" dirty="0">
                <a:solidFill>
                  <a:srgbClr val="92D050"/>
                </a:solidFill>
                <a:latin typeface="Cambria" pitchFamily="18" charset="0"/>
              </a:rPr>
              <a:t>Relacije</a:t>
            </a:r>
            <a:endParaRPr lang="en-US" dirty="0">
              <a:solidFill>
                <a:srgbClr val="92D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204864"/>
            <a:ext cx="8352928" cy="3960441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Realizacija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jedan element garantuje da će izvršiti ono što se očekuje od drugog elementa.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Zavisnost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Promena jedne stvari (nezavisne) može uticati na semantiku druge stvari (zavisne). Smerovi i oznake su opcioni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DD536C-CE1A-4FDC-9598-12A71BC55B0C}"/>
              </a:ext>
            </a:extLst>
          </p:cNvPr>
          <p:cNvSpPr/>
          <p:nvPr/>
        </p:nvSpPr>
        <p:spPr>
          <a:xfrm>
            <a:off x="1187624" y="3068960"/>
            <a:ext cx="1656184" cy="11521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6CA3AFA-E159-4503-AEAD-7C3B7E7EFB2F}"/>
              </a:ext>
            </a:extLst>
          </p:cNvPr>
          <p:cNvCxnSpPr/>
          <p:nvPr/>
        </p:nvCxnSpPr>
        <p:spPr>
          <a:xfrm>
            <a:off x="1187624" y="3356992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793E690-E2AE-4714-B875-F5F850BBDADA}"/>
              </a:ext>
            </a:extLst>
          </p:cNvPr>
          <p:cNvCxnSpPr/>
          <p:nvPr/>
        </p:nvCxnSpPr>
        <p:spPr>
          <a:xfrm>
            <a:off x="1187624" y="3933056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32735F86-4D59-483E-87F8-C709AA376779}"/>
              </a:ext>
            </a:extLst>
          </p:cNvPr>
          <p:cNvSpPr txBox="1">
            <a:spLocks/>
          </p:cNvSpPr>
          <p:nvPr/>
        </p:nvSpPr>
        <p:spPr>
          <a:xfrm>
            <a:off x="1153873" y="2993251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Pravougaonik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3A182886-75A9-4B2D-A484-CF9220CA35D8}"/>
              </a:ext>
            </a:extLst>
          </p:cNvPr>
          <p:cNvSpPr/>
          <p:nvPr/>
        </p:nvSpPr>
        <p:spPr>
          <a:xfrm>
            <a:off x="5724128" y="2993251"/>
            <a:ext cx="576066" cy="507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49A0BA2-A162-4CDC-9A1D-19CA7AD94AA3}"/>
              </a:ext>
            </a:extLst>
          </p:cNvPr>
          <p:cNvCxnSpPr>
            <a:stCxn id="3" idx="4"/>
          </p:cNvCxnSpPr>
          <p:nvPr/>
        </p:nvCxnSpPr>
        <p:spPr>
          <a:xfrm flipH="1">
            <a:off x="6012159" y="3501008"/>
            <a:ext cx="0" cy="365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A75C0AA-95EA-4A3C-A63C-199BF9054D91}"/>
              </a:ext>
            </a:extLst>
          </p:cNvPr>
          <p:cNvSpPr txBox="1">
            <a:spLocks/>
          </p:cNvSpPr>
          <p:nvPr/>
        </p:nvSpPr>
        <p:spPr>
          <a:xfrm>
            <a:off x="5364088" y="3830257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</a:t>
            </a: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IFigura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18653D8B-2024-45DF-9849-600AC1FF4A38}"/>
              </a:ext>
            </a:extLst>
          </p:cNvPr>
          <p:cNvSpPr/>
          <p:nvPr/>
        </p:nvSpPr>
        <p:spPr>
          <a:xfrm rot="5400000">
            <a:off x="5290782" y="3759850"/>
            <a:ext cx="291235" cy="288031"/>
          </a:xfrm>
          <a:prstGeom prst="triangl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B66F3E3-90AB-460C-9B22-5935F1E1C3C6}"/>
              </a:ext>
            </a:extLst>
          </p:cNvPr>
          <p:cNvCxnSpPr>
            <a:cxnSpLocks/>
          </p:cNvCxnSpPr>
          <p:nvPr/>
        </p:nvCxnSpPr>
        <p:spPr>
          <a:xfrm>
            <a:off x="2877559" y="3866768"/>
            <a:ext cx="2414825" cy="6628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EC9EAE-33B7-449A-8C94-3674120C6EAE}"/>
              </a:ext>
            </a:extLst>
          </p:cNvPr>
          <p:cNvSpPr/>
          <p:nvPr/>
        </p:nvSpPr>
        <p:spPr>
          <a:xfrm>
            <a:off x="6301996" y="5247902"/>
            <a:ext cx="1656184" cy="11521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B0702B1-BDD4-444A-906E-62F241419501}"/>
              </a:ext>
            </a:extLst>
          </p:cNvPr>
          <p:cNvCxnSpPr/>
          <p:nvPr/>
        </p:nvCxnSpPr>
        <p:spPr>
          <a:xfrm>
            <a:off x="6301996" y="5535934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E2E740E-DC51-432E-B4BB-0FAE2C8C4B3A}"/>
              </a:ext>
            </a:extLst>
          </p:cNvPr>
          <p:cNvCxnSpPr/>
          <p:nvPr/>
        </p:nvCxnSpPr>
        <p:spPr>
          <a:xfrm>
            <a:off x="6301996" y="6111998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69793822-2C0B-4355-8E56-A2C5EAE9496B}"/>
              </a:ext>
            </a:extLst>
          </p:cNvPr>
          <p:cNvSpPr txBox="1">
            <a:spLocks/>
          </p:cNvSpPr>
          <p:nvPr/>
        </p:nvSpPr>
        <p:spPr>
          <a:xfrm>
            <a:off x="6268245" y="5157233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Student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7061AAF-6A45-414B-BBB9-83E6A38D14DF}"/>
              </a:ext>
            </a:extLst>
          </p:cNvPr>
          <p:cNvSpPr/>
          <p:nvPr/>
        </p:nvSpPr>
        <p:spPr>
          <a:xfrm>
            <a:off x="2013912" y="5343009"/>
            <a:ext cx="1469122" cy="720075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2FA51C88-4262-4FFF-9DCA-A982FA68F568}"/>
              </a:ext>
            </a:extLst>
          </p:cNvPr>
          <p:cNvSpPr txBox="1">
            <a:spLocks/>
          </p:cNvSpPr>
          <p:nvPr/>
        </p:nvSpPr>
        <p:spPr>
          <a:xfrm>
            <a:off x="1761152" y="5535934"/>
            <a:ext cx="1723686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sr-Latn-RS" sz="2400" u="sng" dirty="0">
                <a:solidFill>
                  <a:srgbClr val="1F497D"/>
                </a:solidFill>
                <a:latin typeface="Cambria" pitchFamily="18" charset="0"/>
              </a:rPr>
              <a:t>Pera: Student</a:t>
            </a:r>
            <a:endParaRPr lang="sr-Latn-RS" sz="1800" u="sng" dirty="0">
              <a:solidFill>
                <a:srgbClr val="1F497D"/>
              </a:solidFill>
              <a:latin typeface="Cambria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CCA69C0-CC18-4CF6-8B95-06C68CEF04F1}"/>
              </a:ext>
            </a:extLst>
          </p:cNvPr>
          <p:cNvCxnSpPr>
            <a:stCxn id="20" idx="3"/>
            <a:endCxn id="16" idx="1"/>
          </p:cNvCxnSpPr>
          <p:nvPr/>
        </p:nvCxnSpPr>
        <p:spPr>
          <a:xfrm>
            <a:off x="3483034" y="5703047"/>
            <a:ext cx="2818962" cy="120919"/>
          </a:xfrm>
          <a:prstGeom prst="straightConnector1">
            <a:avLst/>
          </a:prstGeom>
          <a:ln w="19050">
            <a:prstDash val="dash"/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xmlns="" id="{C46ED3F7-EDEB-46A5-A98D-F9BB633F9D34}"/>
              </a:ext>
            </a:extLst>
          </p:cNvPr>
          <p:cNvSpPr txBox="1">
            <a:spLocks/>
          </p:cNvSpPr>
          <p:nvPr/>
        </p:nvSpPr>
        <p:spPr>
          <a:xfrm>
            <a:off x="3578818" y="5458852"/>
            <a:ext cx="213398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    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&lt;&lt;</a:t>
            </a:r>
            <a:r>
              <a:rPr lang="en-US" sz="2400" dirty="0" err="1">
                <a:solidFill>
                  <a:srgbClr val="1F497D"/>
                </a:solidFill>
                <a:latin typeface="Cambria" pitchFamily="18" charset="0"/>
              </a:rPr>
              <a:t>instanceOf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&gt;&gt;</a:t>
            </a:r>
            <a:endParaRPr lang="sr-Latn-RS" sz="1800" u="sng" dirty="0">
              <a:solidFill>
                <a:srgbClr val="1F497D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UML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dijagrami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CDB4AC-0EC3-4C54-921C-6B04C631D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44824"/>
            <a:ext cx="6696744" cy="43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UML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dijagrami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C8D9278F-D91E-44BF-A90D-B8CC5DD5A47C}"/>
              </a:ext>
            </a:extLst>
          </p:cNvPr>
          <p:cNvSpPr/>
          <p:nvPr/>
        </p:nvSpPr>
        <p:spPr>
          <a:xfrm>
            <a:off x="384176" y="1988840"/>
            <a:ext cx="3395736" cy="40324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2EF2883B-C760-4E44-A59A-7ABA1FCED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2063687"/>
            <a:ext cx="3384376" cy="396044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Strukturni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</a:rPr>
              <a:t>dijagrami</a:t>
            </a:r>
            <a:endParaRPr lang="sr-Latn-RS" sz="2400" b="1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(elementi specifikacije nezavisni od vremena):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" pitchFamily="18" charset="0"/>
              </a:rPr>
              <a:t>klasa</a:t>
            </a:r>
            <a:endParaRPr lang="en-US" sz="18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" pitchFamily="18" charset="0"/>
              </a:rPr>
              <a:t>komponenti</a:t>
            </a:r>
            <a:endParaRPr lang="en-US" sz="18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chemeClr val="tx2"/>
                </a:solidFill>
                <a:latin typeface="Cambria" pitchFamily="18" charset="0"/>
              </a:rPr>
              <a:t> ra</a:t>
            </a:r>
            <a:r>
              <a:rPr lang="sr-Latn-RS" sz="1800" dirty="0">
                <a:solidFill>
                  <a:schemeClr val="tx2"/>
                </a:solidFill>
                <a:latin typeface="Cambria" pitchFamily="18" charset="0"/>
              </a:rPr>
              <a:t>zmeštaja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tx2"/>
                </a:solidFill>
                <a:latin typeface="Cambria" pitchFamily="18" charset="0"/>
              </a:rPr>
              <a:t>Dijagram objekata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tx2"/>
                </a:solidFill>
                <a:latin typeface="Cambria" pitchFamily="18" charset="0"/>
              </a:rPr>
              <a:t>Dij. kompozitne strukture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tx2"/>
                </a:solidFill>
                <a:latin typeface="Cambria" pitchFamily="18" charset="0"/>
              </a:rPr>
              <a:t>Dijagram paketa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CFC5C113-E7FC-4716-BF72-A15016BEC859}"/>
              </a:ext>
            </a:extLst>
          </p:cNvPr>
          <p:cNvSpPr/>
          <p:nvPr/>
        </p:nvSpPr>
        <p:spPr>
          <a:xfrm>
            <a:off x="4067944" y="1259429"/>
            <a:ext cx="4932040" cy="21695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528410E5-F581-42A9-9886-E5ADB209E5E6}"/>
              </a:ext>
            </a:extLst>
          </p:cNvPr>
          <p:cNvSpPr txBox="1">
            <a:spLocks/>
          </p:cNvSpPr>
          <p:nvPr/>
        </p:nvSpPr>
        <p:spPr>
          <a:xfrm>
            <a:off x="4344820" y="1259429"/>
            <a:ext cx="4799180" cy="216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Dijagrami ponašanja</a:t>
            </a:r>
          </a:p>
          <a:p>
            <a:pPr algn="l"/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(ponašanje sistema/poslovnog procesa):</a:t>
            </a:r>
            <a:endParaRPr lang="en-US" sz="20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err="1">
                <a:solidFill>
                  <a:srgbClr val="1F497D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aktivnosti</a:t>
            </a:r>
            <a:endParaRPr lang="en-US" sz="18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err="1">
                <a:solidFill>
                  <a:srgbClr val="1F497D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stanja</a:t>
            </a:r>
            <a:endParaRPr lang="en-US" sz="18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err="1">
                <a:solidFill>
                  <a:srgbClr val="1F497D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slučajeva upotrebe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Dijagram interakcija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1CBDA9AD-AE31-420D-9A00-88AD8E952ED9}"/>
              </a:ext>
            </a:extLst>
          </p:cNvPr>
          <p:cNvSpPr/>
          <p:nvPr/>
        </p:nvSpPr>
        <p:spPr>
          <a:xfrm>
            <a:off x="4079304" y="3645024"/>
            <a:ext cx="4885184" cy="2376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8FDB0885-5DE5-477B-B8E8-36EC17E4CA54}"/>
              </a:ext>
            </a:extLst>
          </p:cNvPr>
          <p:cNvSpPr txBox="1">
            <a:spLocks/>
          </p:cNvSpPr>
          <p:nvPr/>
        </p:nvSpPr>
        <p:spPr>
          <a:xfrm>
            <a:off x="4366322" y="3751210"/>
            <a:ext cx="4799180" cy="216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Dijagrami interakcije</a:t>
            </a:r>
          </a:p>
          <a:p>
            <a:pPr algn="l"/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(naglašavaju interakciju objekata):</a:t>
            </a:r>
            <a:endParaRPr lang="en-US" sz="20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err="1">
                <a:solidFill>
                  <a:srgbClr val="1F497D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komunikacije (kolaboracije)</a:t>
            </a:r>
            <a:endParaRPr lang="en-US" sz="18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Sekvencijalni dijagram	</a:t>
            </a:r>
            <a:endParaRPr lang="en-US" sz="18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err="1">
                <a:solidFill>
                  <a:srgbClr val="1F497D"/>
                </a:solidFill>
                <a:latin typeface="Cambria" pitchFamily="18" charset="0"/>
              </a:rPr>
              <a:t>Dijagram</a:t>
            </a:r>
            <a:r>
              <a:rPr lang="en-US" sz="1800" dirty="0">
                <a:solidFill>
                  <a:srgbClr val="1F497D"/>
                </a:solidFill>
                <a:latin typeface="Cambria" pitchFamily="18" charset="0"/>
              </a:rPr>
              <a:t> </a:t>
            </a: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pregleda interakcija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1800" dirty="0">
                <a:solidFill>
                  <a:srgbClr val="1F497D"/>
                </a:solidFill>
                <a:latin typeface="Cambria" pitchFamily="18" charset="0"/>
              </a:rPr>
              <a:t>Vremenski dijagram</a:t>
            </a:r>
          </a:p>
        </p:txBody>
      </p:sp>
    </p:spTree>
    <p:extLst>
      <p:ext uri="{BB962C8B-B14F-4D97-AF65-F5344CB8AC3E}">
        <p14:creationId xmlns:p14="http://schemas.microsoft.com/office/powerpoint/2010/main" val="34008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640871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UML dijagrami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88840"/>
            <a:ext cx="8352928" cy="4320481"/>
          </a:xfrm>
        </p:spPr>
        <p:txBody>
          <a:bodyPr>
            <a:normAutofit/>
          </a:bodyPr>
          <a:lstStyle/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UML dijagrami se prave koristeći notaciju stvari i odnosa. Proširivost je još jedna važna karakteristika koja čini UML moćnijim i fleksibilnijim.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Modelovanje obuhvata dve faze: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Analiza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Dizajn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UML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EC03C05D-509F-473D-B99D-AD0AE06EC79A}"/>
              </a:ext>
            </a:extLst>
          </p:cNvPr>
          <p:cNvSpPr/>
          <p:nvPr/>
        </p:nvSpPr>
        <p:spPr>
          <a:xfrm>
            <a:off x="2520178" y="1960443"/>
            <a:ext cx="3672408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98DF4FB-1598-49F8-A8B9-83AA89BF37EE}"/>
              </a:ext>
            </a:extLst>
          </p:cNvPr>
          <p:cNvSpPr/>
          <p:nvPr/>
        </p:nvSpPr>
        <p:spPr>
          <a:xfrm>
            <a:off x="756387" y="2672916"/>
            <a:ext cx="2808312" cy="34563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852978A-8E36-4A4C-BF19-C327C9A9C27B}"/>
              </a:ext>
            </a:extLst>
          </p:cNvPr>
          <p:cNvSpPr/>
          <p:nvPr/>
        </p:nvSpPr>
        <p:spPr>
          <a:xfrm>
            <a:off x="5092284" y="2534884"/>
            <a:ext cx="3862062" cy="37444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FC8AF36-2262-427B-AA95-AD2B551F6B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64699" y="4401108"/>
            <a:ext cx="1527585" cy="59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37229D3-F7A5-437A-936A-E0AB8857AD66}"/>
              </a:ext>
            </a:extLst>
          </p:cNvPr>
          <p:cNvSpPr txBox="1">
            <a:spLocks/>
          </p:cNvSpPr>
          <p:nvPr/>
        </p:nvSpPr>
        <p:spPr>
          <a:xfrm>
            <a:off x="867543" y="2996952"/>
            <a:ext cx="26642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 Faza analize:</a:t>
            </a:r>
          </a:p>
          <a:p>
            <a:pPr algn="l"/>
            <a:endParaRPr lang="sr-Latn-RS" sz="2400" b="1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Sistem je opisan skupom zahteva</a:t>
            </a:r>
          </a:p>
          <a:p>
            <a:pPr algn="l"/>
            <a:endParaRPr lang="sr-Latn-RS" sz="20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Use-case dijagram</a:t>
            </a:r>
          </a:p>
          <a:p>
            <a:pPr algn="l"/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6322B6-E180-4818-89AE-FCFF21002ACF}"/>
              </a:ext>
            </a:extLst>
          </p:cNvPr>
          <p:cNvSpPr txBox="1">
            <a:spLocks/>
          </p:cNvSpPr>
          <p:nvPr/>
        </p:nvSpPr>
        <p:spPr>
          <a:xfrm>
            <a:off x="5231940" y="2636912"/>
            <a:ext cx="3588532" cy="352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 Faza dizajna: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Čvrsto je povezana sa fazom analize, jer počinje identifikacijom zahteva a završava se detaljnom specifikacijom tih zahteva.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Dijagrami klasa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Dijagrami interakcija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Dijagrami stanja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000" dirty="0">
                <a:solidFill>
                  <a:srgbClr val="1F497D"/>
                </a:solidFill>
                <a:latin typeface="Cambria" pitchFamily="18" charset="0"/>
              </a:rPr>
              <a:t>Dijagrami razmeštaja</a:t>
            </a:r>
          </a:p>
          <a:p>
            <a:pPr algn="l"/>
            <a:endParaRPr lang="sr-Latn-RS" sz="20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1800" dirty="0">
              <a:solidFill>
                <a:srgbClr val="1F497D"/>
              </a:solidFill>
              <a:latin typeface="Cambria" pitchFamily="18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7FC6C00A-1FD7-46D3-BC73-4C0A40306C63}"/>
              </a:ext>
            </a:extLst>
          </p:cNvPr>
          <p:cNvSpPr txBox="1">
            <a:spLocks/>
          </p:cNvSpPr>
          <p:nvPr/>
        </p:nvSpPr>
        <p:spPr>
          <a:xfrm>
            <a:off x="2898473" y="1916832"/>
            <a:ext cx="2808312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35924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344816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Hijerarhija UML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dijagrama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23564D-01E1-43B9-B944-ACFABA416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8" y="2132856"/>
            <a:ext cx="8840858" cy="42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Ciljevi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20888"/>
            <a:ext cx="7920880" cy="4248472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smanjenje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troškova i povećanje efikasnosti obrade podataka;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blagovremeno pružanje informacija rukovodstvu, koje ono koristi pri donošenju odluka;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prevazilaženje, u okviru organizacije, preklapanja u radu službi i konflikata;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usavršavanje unutrašnje kontrole;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povećaje efikasnosti korišćenja radne snage; povećanje ukupnog dohotka organizacije;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obezbeđenje fleksibilnosti sistema itd. </a:t>
            </a:r>
          </a:p>
        </p:txBody>
      </p:sp>
    </p:spTree>
    <p:extLst>
      <p:ext uri="{BB962C8B-B14F-4D97-AF65-F5344CB8AC3E}">
        <p14:creationId xmlns:p14="http://schemas.microsoft.com/office/powerpoint/2010/main" val="15661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1800" y="908720"/>
            <a:ext cx="7344816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</a:rPr>
              <a:t>UML - Papyrus</a:t>
            </a:r>
            <a:endParaRPr lang="en-US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848E41-1C26-467C-B170-9B2893F3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6480720" cy="46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0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215B67-6EE6-4E97-84CF-6D8C6A1BF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5638"/>
            <a:ext cx="4338188" cy="577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2C172E-26DB-426D-AC9A-92484333A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08" y="844827"/>
            <a:ext cx="4338188" cy="576940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EFE5023A-8A11-436B-A12D-3E9CA5691EB3}"/>
              </a:ext>
            </a:extLst>
          </p:cNvPr>
          <p:cNvSpPr/>
          <p:nvPr/>
        </p:nvSpPr>
        <p:spPr>
          <a:xfrm>
            <a:off x="4445692" y="3429000"/>
            <a:ext cx="25261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085" y="1052736"/>
            <a:ext cx="7344816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</a:rPr>
              <a:t>UML - Papyrus</a:t>
            </a:r>
            <a:endParaRPr lang="en-US" dirty="0">
              <a:solidFill>
                <a:srgbClr val="00206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2F8137-EFF0-4A06-9648-4A801FE9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4222478" cy="56612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C4BDA9C-C0BB-4B3A-B1C6-9D1B04A1A8E9}"/>
              </a:ext>
            </a:extLst>
          </p:cNvPr>
          <p:cNvSpPr/>
          <p:nvPr/>
        </p:nvSpPr>
        <p:spPr>
          <a:xfrm>
            <a:off x="5076056" y="2924944"/>
            <a:ext cx="8640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A6B9A9E1-006D-42BA-AAE2-2D7D29728897}"/>
              </a:ext>
            </a:extLst>
          </p:cNvPr>
          <p:cNvSpPr txBox="1">
            <a:spLocks/>
          </p:cNvSpPr>
          <p:nvPr/>
        </p:nvSpPr>
        <p:spPr>
          <a:xfrm>
            <a:off x="6032881" y="2744924"/>
            <a:ext cx="2808312" cy="1044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Odabrati samo potrebne dijagrame</a:t>
            </a:r>
          </a:p>
        </p:txBody>
      </p:sp>
    </p:spTree>
    <p:extLst>
      <p:ext uri="{BB962C8B-B14F-4D97-AF65-F5344CB8AC3E}">
        <p14:creationId xmlns:p14="http://schemas.microsoft.com/office/powerpoint/2010/main" val="38868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413C4F-8291-44A2-B58C-995B8EF7B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" y="988864"/>
            <a:ext cx="9144000" cy="55843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1359E9AD-44FD-4C81-A280-DD8624A36CF4}"/>
              </a:ext>
            </a:extLst>
          </p:cNvPr>
          <p:cNvCxnSpPr/>
          <p:nvPr/>
        </p:nvCxnSpPr>
        <p:spPr>
          <a:xfrm flipH="1">
            <a:off x="3779912" y="3700895"/>
            <a:ext cx="360040" cy="952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E25A54F-38DF-469F-9AE0-C8D6E6EA939D}"/>
              </a:ext>
            </a:extLst>
          </p:cNvPr>
          <p:cNvCxnSpPr/>
          <p:nvPr/>
        </p:nvCxnSpPr>
        <p:spPr>
          <a:xfrm>
            <a:off x="5076056" y="1916832"/>
            <a:ext cx="136815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55EC71B4-6016-4AE7-A6EC-7C46972CE0E0}"/>
              </a:ext>
            </a:extLst>
          </p:cNvPr>
          <p:cNvSpPr txBox="1">
            <a:spLocks/>
          </p:cNvSpPr>
          <p:nvPr/>
        </p:nvSpPr>
        <p:spPr>
          <a:xfrm>
            <a:off x="2843808" y="3369343"/>
            <a:ext cx="2808312" cy="35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600" dirty="0">
                <a:solidFill>
                  <a:srgbClr val="1F497D"/>
                </a:solidFill>
                <a:latin typeface="Cambria" pitchFamily="18" charset="0"/>
              </a:rPr>
              <a:t>Kartice za svaki dijagram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1FCA8E7-3D25-4BDF-A0C1-2D4E000BAB96}"/>
              </a:ext>
            </a:extLst>
          </p:cNvPr>
          <p:cNvSpPr txBox="1">
            <a:spLocks/>
          </p:cNvSpPr>
          <p:nvPr/>
        </p:nvSpPr>
        <p:spPr>
          <a:xfrm>
            <a:off x="2784173" y="1564928"/>
            <a:ext cx="3660035" cy="35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600" dirty="0">
                <a:solidFill>
                  <a:srgbClr val="1F497D"/>
                </a:solidFill>
                <a:latin typeface="Cambria" pitchFamily="18" charset="0"/>
              </a:rPr>
              <a:t>Paleta elemenata za određeni dijagram</a:t>
            </a:r>
          </a:p>
        </p:txBody>
      </p:sp>
    </p:spTree>
    <p:extLst>
      <p:ext uri="{BB962C8B-B14F-4D97-AF65-F5344CB8AC3E}">
        <p14:creationId xmlns:p14="http://schemas.microsoft.com/office/powerpoint/2010/main" val="17146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36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Tehnike snimanja postojećeg stanja </a:t>
            </a:r>
            <a:endParaRPr lang="en-US" sz="36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204864"/>
            <a:ext cx="7920880" cy="4248472"/>
          </a:xfrm>
        </p:spPr>
        <p:txBody>
          <a:bodyPr>
            <a:noAutofit/>
          </a:bodyPr>
          <a:lstStyle/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Anketiranje </a:t>
            </a:r>
            <a:endParaRPr lang="vi-VN" sz="2400" dirty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Intervjuisanje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Posmatranje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Upoređivanja i pretpostavke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Čitanje dokumentacije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Merenje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Uzorkovanje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Simulacija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Verifikacija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Dokumentovanje </a:t>
            </a:r>
          </a:p>
        </p:txBody>
      </p:sp>
    </p:spTree>
    <p:extLst>
      <p:ext uri="{BB962C8B-B14F-4D97-AF65-F5344CB8AC3E}">
        <p14:creationId xmlns:p14="http://schemas.microsoft.com/office/powerpoint/2010/main" val="18685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pl-PL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Snimanje postojećeg stanja sistema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708920"/>
            <a:ext cx="7920880" cy="3960440"/>
          </a:xfrm>
        </p:spPr>
        <p:txBody>
          <a:bodyPr>
            <a:noAutofit/>
          </a:bodyPr>
          <a:lstStyle/>
          <a:p>
            <a:pPr algn="l"/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Snimanje i analiza postojećeg stanja sistema obuhvata sledeće oblasti: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organizacionu strukturu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funkcije pojedinih delova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metode i tehnike koje se koriste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informacione tokove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dokumentaciju 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resurse </a:t>
            </a: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autoamtizacije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2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vi-VN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Izvođenje analize postojećeg </a:t>
            </a:r>
            <a:r>
              <a:rPr lang="vi-VN" sz="400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stanja</a:t>
            </a:r>
            <a:r>
              <a:rPr lang="en-US" sz="400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Bottom Up </a:t>
            </a:r>
            <a:endParaRPr lang="en-US" sz="4000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708920"/>
            <a:ext cx="7920880" cy="3960440"/>
          </a:xfrm>
        </p:spPr>
        <p:txBody>
          <a:bodyPr>
            <a:noAutofit/>
          </a:bodyPr>
          <a:lstStyle/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vrši </a:t>
            </a: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se analiza od nižih ka višim nivoima u hijerarhiji poslovnog sistema.</a:t>
            </a:r>
          </a:p>
          <a:p>
            <a:pPr marL="342900" indent="-342900" algn="l">
              <a:buFont typeface="Courier New" pitchFamily="49" charset="0"/>
              <a:buChar char="o"/>
            </a:pPr>
            <a:r>
              <a:rPr lang="vi-VN" sz="24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uočavaju se neracionalnosti i nedostaci koji se kriju na višim nivoima. </a:t>
            </a:r>
          </a:p>
          <a:p>
            <a:pPr algn="l"/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vi-VN" sz="2000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Npr</a:t>
            </a:r>
            <a:r>
              <a:rPr lang="vi-VN" sz="2000" dirty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</a:rPr>
              <a:t>., pri osnivanju nekog preduzeća se viši organizacijski nivoi formiraju u cilju boljeg odvijanja osnovnih poslovnih procesa. Međutim, povećavanje broja organizacionih nivoa u strukturi preduzeća uslovljava duži put kretanja dokumentacije i informacija, a to znači i duže vreme i veće troškove i uopšte veću neefikasnost u radu. Pristup odozdo na gore omogućava da se uoče takvi nedostaci.</a:t>
            </a:r>
          </a:p>
        </p:txBody>
      </p:sp>
    </p:spTree>
    <p:extLst>
      <p:ext uri="{BB962C8B-B14F-4D97-AF65-F5344CB8AC3E}">
        <p14:creationId xmlns:p14="http://schemas.microsoft.com/office/powerpoint/2010/main" val="3712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8279</TotalTime>
  <Words>2818</Words>
  <Application>Microsoft Office PowerPoint</Application>
  <PresentationFormat>On-screen Show (4:3)</PresentationFormat>
  <Paragraphs>365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Projektovanje informacionih sistema</vt:lpstr>
      <vt:lpstr>Polazne osnove za projektovanje IS</vt:lpstr>
      <vt:lpstr>Polazne osnove za projektovanje IS</vt:lpstr>
      <vt:lpstr>Polazne osnove za projektovanje IS</vt:lpstr>
      <vt:lpstr>Polazne osnove za projektovanje IS</vt:lpstr>
      <vt:lpstr>Ciljevi</vt:lpstr>
      <vt:lpstr>Tehnike snimanja postojećeg stanja </vt:lpstr>
      <vt:lpstr>Snimanje postojećeg stanja sistema</vt:lpstr>
      <vt:lpstr>Izvođenje analize postojećeg stanja - Bottom Up </vt:lpstr>
      <vt:lpstr>Izvođenje analize postojećeg stanja - Top Down</vt:lpstr>
      <vt:lpstr>Primena Top-Down / Bottom–Up principa u razvoju </vt:lpstr>
      <vt:lpstr>Dvodimenzionalne matrice za analizu odnosa parova elemenata sistema</vt:lpstr>
      <vt:lpstr>Analiza sistema pomoću matrica </vt:lpstr>
      <vt:lpstr>Osnovni principi dizajna IS</vt:lpstr>
      <vt:lpstr> Angažovanje organizacije</vt:lpstr>
      <vt:lpstr> Angažovanje organizacije</vt:lpstr>
      <vt:lpstr> Angažovanje organizacije</vt:lpstr>
      <vt:lpstr> Angažovanje organizacije</vt:lpstr>
      <vt:lpstr> Angažovanje organizacije</vt:lpstr>
      <vt:lpstr>Korisnici i IT stručnjaci</vt:lpstr>
      <vt:lpstr>Komunikacija i angažovanje svih učesnika</vt:lpstr>
      <vt:lpstr>Komunikacija i angažovanje svih učesnika</vt:lpstr>
      <vt:lpstr>Projektni pristup izgradnji IS</vt:lpstr>
      <vt:lpstr>Projektni pristup izgradnji IS</vt:lpstr>
      <vt:lpstr>Projektni zadatak </vt:lpstr>
      <vt:lpstr>Projektni zadatak </vt:lpstr>
      <vt:lpstr>Projektni zadatak </vt:lpstr>
      <vt:lpstr>Idejni projekat </vt:lpstr>
      <vt:lpstr>Idejni projekat sadrži:</vt:lpstr>
      <vt:lpstr>Idejni projekat sadrži:</vt:lpstr>
      <vt:lpstr>Glavni projekat</vt:lpstr>
      <vt:lpstr>Glavni projekat i projekat izvedenog stanja</vt:lpstr>
      <vt:lpstr>Projekat izvedenog stanja</vt:lpstr>
      <vt:lpstr>Uvođenje IS</vt:lpstr>
      <vt:lpstr>Održavanje IS</vt:lpstr>
      <vt:lpstr>Održavanje IS</vt:lpstr>
      <vt:lpstr>Održavanje IS</vt:lpstr>
      <vt:lpstr>Održavanje IS</vt:lpstr>
      <vt:lpstr>Procedura održavanja IS</vt:lpstr>
      <vt:lpstr>Unified Modeling Language (UML) </vt:lpstr>
      <vt:lpstr>UML</vt:lpstr>
      <vt:lpstr>UML</vt:lpstr>
      <vt:lpstr>Objektno orijentisano modelovanje</vt:lpstr>
      <vt:lpstr>UML je za vizuelno modelovanje</vt:lpstr>
      <vt:lpstr>UCM i UML</vt:lpstr>
      <vt:lpstr>UCM i UML</vt:lpstr>
      <vt:lpstr>UML notacija – Buliding blocks</vt:lpstr>
      <vt:lpstr>UML notacija – Buliding blocks - Stvari</vt:lpstr>
      <vt:lpstr>UML notacija – Buliding blocks – Strukturne stvari</vt:lpstr>
      <vt:lpstr>UML notacija – Buliding blocks – Predstavljanje ponašanja Stvari</vt:lpstr>
      <vt:lpstr>UML notacija – Buliding blocks – Grupisanje stvari: Paketi</vt:lpstr>
      <vt:lpstr>UML notacija – Buliding blocks – Anotacija stvari: Note</vt:lpstr>
      <vt:lpstr>UML notacija – Buliding blocks - Relacije</vt:lpstr>
      <vt:lpstr>UML notacija – Buliding blocks - Relacije</vt:lpstr>
      <vt:lpstr>UML dijagrami</vt:lpstr>
      <vt:lpstr>UML dijagrami</vt:lpstr>
      <vt:lpstr>UML dijagrami</vt:lpstr>
      <vt:lpstr>UML</vt:lpstr>
      <vt:lpstr>Hijerarhija UML dijagrama</vt:lpstr>
      <vt:lpstr>UML - Papyrus</vt:lpstr>
      <vt:lpstr>PowerPoint Presentation</vt:lpstr>
      <vt:lpstr>UML - Papyrus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Poslovni i pravni fakultet</dc:title>
  <dc:creator>Windows User</dc:creator>
  <cp:lastModifiedBy>Korisnik</cp:lastModifiedBy>
  <cp:revision>76</cp:revision>
  <dcterms:created xsi:type="dcterms:W3CDTF">2021-02-24T10:06:34Z</dcterms:created>
  <dcterms:modified xsi:type="dcterms:W3CDTF">2022-11-19T08:51:44Z</dcterms:modified>
</cp:coreProperties>
</file>